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57" r:id="rId5"/>
    <p:sldId id="259" r:id="rId6"/>
    <p:sldId id="263" r:id="rId7"/>
    <p:sldId id="262"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B8F8A52-500C-4C25-B4D4-5A84D9E3537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995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ECD3D-CC33-4E4C-A2EF-87E1731C621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179139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400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501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3615743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934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24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554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26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2237202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ECD3D-CC33-4E4C-A2EF-87E1731C621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8F8A52-500C-4C25-B4D4-5A84D9E3537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5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AECD3D-CC33-4E4C-A2EF-87E1731C621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407799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AECD3D-CC33-4E4C-A2EF-87E1731C6219}" type="datetimeFigureOut">
              <a:rPr lang="en-IN" smtClean="0"/>
              <a:t>17-11-2022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8F8A52-500C-4C25-B4D4-5A84D9E3537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74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AECD3D-CC33-4E4C-A2EF-87E1731C6219}" type="datetimeFigureOut">
              <a:rPr lang="en-IN" smtClean="0"/>
              <a:t>17-11-2022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8F8A52-500C-4C25-B4D4-5A84D9E353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083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ECD3D-CC33-4E4C-A2EF-87E1731C6219}" type="datetimeFigureOut">
              <a:rPr lang="en-IN" smtClean="0"/>
              <a:t>17-11-2022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2665041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ECD3D-CC33-4E4C-A2EF-87E1731C621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8F8A52-500C-4C25-B4D4-5A84D9E3537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900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ECD3D-CC33-4E4C-A2EF-87E1731C621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8F8A52-500C-4C25-B4D4-5A84D9E3537D}" type="slidenum">
              <a:rPr lang="en-IN" smtClean="0"/>
              <a:t>‹#›</a:t>
            </a:fld>
            <a:endParaRPr lang="en-IN"/>
          </a:p>
        </p:txBody>
      </p:sp>
    </p:spTree>
    <p:extLst>
      <p:ext uri="{BB962C8B-B14F-4D97-AF65-F5344CB8AC3E}">
        <p14:creationId xmlns:p14="http://schemas.microsoft.com/office/powerpoint/2010/main" val="95684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AECD3D-CC33-4E4C-A2EF-87E1731C6219}" type="datetimeFigureOut">
              <a:rPr lang="en-IN" smtClean="0"/>
              <a:t>17-11-2022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8F8A52-500C-4C25-B4D4-5A84D9E3537D}" type="slidenum">
              <a:rPr lang="en-IN" smtClean="0"/>
              <a:t>‹#›</a:t>
            </a:fld>
            <a:endParaRPr lang="en-IN"/>
          </a:p>
        </p:txBody>
      </p:sp>
    </p:spTree>
    <p:extLst>
      <p:ext uri="{BB962C8B-B14F-4D97-AF65-F5344CB8AC3E}">
        <p14:creationId xmlns:p14="http://schemas.microsoft.com/office/powerpoint/2010/main" val="3564474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earablestouse.com/blog/2022/06/19/sensors-in-smartwatch-how-they-work/"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extLst>
              <a:ext uri="{28A0092B-C50C-407E-A947-70E740481C1C}">
                <a14:useLocalDpi xmlns:a14="http://schemas.microsoft.com/office/drawing/2010/main" val="0"/>
              </a:ext>
            </a:extLst>
          </a:blip>
          <a:srcRect t="22910" b="21373"/>
          <a:stretch/>
        </p:blipFill>
        <p:spPr bwMode="auto">
          <a:xfrm>
            <a:off x="3338568" y="0"/>
            <a:ext cx="4690110" cy="1299884"/>
          </a:xfrm>
          <a:prstGeom prst="rect">
            <a:avLst/>
          </a:prstGeom>
          <a:noFill/>
          <a:ln>
            <a:noFill/>
          </a:ln>
        </p:spPr>
      </p:pic>
      <p:sp>
        <p:nvSpPr>
          <p:cNvPr id="6" name="TextBox 5"/>
          <p:cNvSpPr txBox="1"/>
          <p:nvPr/>
        </p:nvSpPr>
        <p:spPr>
          <a:xfrm>
            <a:off x="107576" y="1703882"/>
            <a:ext cx="11676530" cy="1723549"/>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Software Engineering and Project Management</a:t>
            </a:r>
            <a:endParaRPr lang="en-IN"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Research Journal</a:t>
            </a:r>
            <a:endParaRPr lang="en-IN" sz="4400" dirty="0">
              <a:latin typeface="Times New Roman" panose="02020603050405020304" pitchFamily="18" charset="0"/>
              <a:cs typeface="Times New Roman" panose="02020603050405020304" pitchFamily="18" charset="0"/>
            </a:endParaRPr>
          </a:p>
          <a:p>
            <a:endParaRPr lang="en-IN" dirty="0"/>
          </a:p>
        </p:txBody>
      </p:sp>
      <p:sp>
        <p:nvSpPr>
          <p:cNvPr id="11" name="TextBox 10"/>
          <p:cNvSpPr txBox="1"/>
          <p:nvPr/>
        </p:nvSpPr>
        <p:spPr>
          <a:xfrm>
            <a:off x="1828799" y="3771649"/>
            <a:ext cx="8462683" cy="1600438"/>
          </a:xfrm>
          <a:prstGeom prst="rect">
            <a:avLst/>
          </a:prstGeom>
          <a:noFill/>
        </p:spPr>
        <p:txBody>
          <a:bodyPr wrap="square" rtlCol="0">
            <a:spAutoFit/>
          </a:bodyPr>
          <a:lstStyle/>
          <a:p>
            <a:r>
              <a:rPr lang="en-US" dirty="0"/>
              <a:t> </a:t>
            </a:r>
            <a:endParaRPr lang="en-IN" dirty="0"/>
          </a:p>
          <a:p>
            <a:pPr algn="ctr"/>
            <a:r>
              <a:rPr lang="en-US" sz="4000" u="sng" dirty="0">
                <a:latin typeface="Times New Roman" panose="02020603050405020304" pitchFamily="18" charset="0"/>
                <a:cs typeface="Times New Roman" panose="02020603050405020304" pitchFamily="18" charset="0"/>
              </a:rPr>
              <a:t>Bacteria Scanner integrated in Smart Watches</a:t>
            </a:r>
            <a:endParaRPr lang="en-IN" sz="4000" u="sng"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464424" y="3054663"/>
            <a:ext cx="4078942" cy="861774"/>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Design Proposal</a:t>
            </a:r>
            <a:endParaRPr lang="en-IN" sz="3200" b="1" u="sng" dirty="0">
              <a:latin typeface="Times New Roman" panose="02020603050405020304" pitchFamily="18" charset="0"/>
              <a:cs typeface="Times New Roman" panose="02020603050405020304" pitchFamily="18" charset="0"/>
            </a:endParaRPr>
          </a:p>
          <a:p>
            <a:r>
              <a:rPr lang="en-US" dirty="0"/>
              <a:t> </a:t>
            </a:r>
            <a:endParaRPr lang="en-IN" dirty="0"/>
          </a:p>
        </p:txBody>
      </p:sp>
      <p:sp>
        <p:nvSpPr>
          <p:cNvPr id="13" name="TextBox 12"/>
          <p:cNvSpPr txBox="1"/>
          <p:nvPr/>
        </p:nvSpPr>
        <p:spPr>
          <a:xfrm>
            <a:off x="6956612" y="5593080"/>
            <a:ext cx="5862918" cy="144655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 Submitted By:</a:t>
            </a:r>
            <a:endParaRPr lang="en-IN" sz="2200" dirty="0">
              <a:latin typeface="Times New Roman" panose="02020603050405020304" pitchFamily="18" charset="0"/>
              <a:cs typeface="Times New Roman" panose="02020603050405020304" pitchFamily="18" charset="0"/>
            </a:endParaRPr>
          </a:p>
          <a:p>
            <a:r>
              <a:rPr lang="en-US" sz="2200" dirty="0" smtClean="0"/>
              <a:t>                </a:t>
            </a:r>
            <a:r>
              <a:rPr lang="en-US" sz="2200" dirty="0" err="1" smtClean="0">
                <a:latin typeface="Times New Roman" panose="02020603050405020304" pitchFamily="18" charset="0"/>
                <a:cs typeface="Times New Roman" panose="02020603050405020304" pitchFamily="18" charset="0"/>
              </a:rPr>
              <a:t>Ujjwal</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Kumar Gupta (500091584)</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Nishant</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Rastogi</a:t>
            </a:r>
            <a:r>
              <a:rPr lang="en-US" sz="2200" dirty="0">
                <a:latin typeface="Times New Roman" panose="02020603050405020304" pitchFamily="18" charset="0"/>
                <a:cs typeface="Times New Roman" panose="02020603050405020304" pitchFamily="18" charset="0"/>
              </a:rPr>
              <a:t> (500090864)</a:t>
            </a: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0" y="5630270"/>
            <a:ext cx="3415554" cy="830997"/>
          </a:xfrm>
          <a:prstGeom prst="rect">
            <a:avLst/>
          </a:prstGeom>
          <a:noFill/>
        </p:spPr>
        <p:txBody>
          <a:bodyPr wrap="square" rtlCol="0">
            <a:spAutoFit/>
          </a:bodyPr>
          <a:lstStyle/>
          <a:p>
            <a:r>
              <a:rPr lang="en-US" dirty="0"/>
              <a:t> </a:t>
            </a:r>
            <a:r>
              <a:rPr lang="en-US" sz="2400" dirty="0">
                <a:latin typeface="Times New Roman" panose="02020603050405020304" pitchFamily="18" charset="0"/>
                <a:cs typeface="Times New Roman" panose="02020603050405020304" pitchFamily="18" charset="0"/>
              </a:rPr>
              <a:t>Submitted To: </a:t>
            </a:r>
            <a:endParaRPr lang="en-US" sz="2400" dirty="0" smtClean="0">
              <a:latin typeface="Times New Roman" panose="02020603050405020304" pitchFamily="18" charset="0"/>
              <a:cs typeface="Times New Roman" panose="02020603050405020304" pitchFamily="18" charset="0"/>
            </a:endParaRPr>
          </a:p>
          <a:p>
            <a:r>
              <a:rPr lang="en-US" sz="2400" dirty="0"/>
              <a:t> </a:t>
            </a:r>
            <a:r>
              <a:rPr lang="en-US" sz="2400" dirty="0" smtClean="0"/>
              <a:t>	</a:t>
            </a:r>
            <a:r>
              <a:rPr lang="en-US" sz="2400" dirty="0" smtClean="0">
                <a:latin typeface="Times New Roman" panose="02020603050405020304" pitchFamily="18" charset="0"/>
                <a:cs typeface="Times New Roman" panose="02020603050405020304" pitchFamily="18" charset="0"/>
              </a:rPr>
              <a:t>Shelly </a:t>
            </a:r>
            <a:r>
              <a:rPr lang="en-US" sz="2400" dirty="0" err="1">
                <a:latin typeface="Times New Roman" panose="02020603050405020304" pitchFamily="18" charset="0"/>
                <a:cs typeface="Times New Roman" panose="02020603050405020304" pitchFamily="18" charset="0"/>
              </a:rPr>
              <a:t>Garg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999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Coughing, sneezing, and a running nose are the most common symptoms of a cold in humans. As humans, we occasionally forget to sanitise our hands, allowing bacteria to be more effective on our skin and blood</a:t>
            </a:r>
            <a:r>
              <a:rPr lang="en-I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While meeting friends with the gesture of a handshake, we share our bacteria with other ones also, and this chain goes on .</a:t>
            </a:r>
            <a:r>
              <a:rPr lang="en-US" dirty="0">
                <a:latin typeface="Times New Roman" panose="02020603050405020304" pitchFamily="18" charset="0"/>
                <a:cs typeface="Times New Roman" panose="02020603050405020304" pitchFamily="18" charset="0"/>
              </a:rPr>
              <a:t>Mobile healthcare based on wearable biosensors has drawn a lot of public interest as technology and healthcare have grown in popularity.</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678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The healthcare system is undergoing a critical transformation from the traditional hospital-centered system to an individual-centered system as a result of the growing population, ageing, and chronic vital diseases that are continuously driving up healthcare costs. Optical biosensors have been the main focus of recent development, along with improvements in wearable technology.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Due to advancements in structural and material innovations, wearable systems are now able to measure both biophysical and biochemical indicators conformably, accurately, and continuously, which is a necessary step given the daily increase in unhygienic conditions. This upgrade is required to meet the demands of reminding ourselves to </a:t>
            </a:r>
            <a:r>
              <a:rPr lang="en-US" dirty="0" err="1" smtClean="0">
                <a:latin typeface="Times New Roman" panose="02020603050405020304" pitchFamily="18" charset="0"/>
                <a:cs typeface="Times New Roman" panose="02020603050405020304" pitchFamily="18" charset="0"/>
              </a:rPr>
              <a:t>sanitise</a:t>
            </a:r>
            <a:r>
              <a:rPr lang="en-US" dirty="0" smtClean="0">
                <a:latin typeface="Times New Roman" panose="02020603050405020304" pitchFamily="18" charset="0"/>
                <a:cs typeface="Times New Roman" panose="02020603050405020304" pitchFamily="18" charset="0"/>
              </a:rPr>
              <a:t> and maintain cleanliness.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00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Times New Roman" panose="02020603050405020304" pitchFamily="18" charset="0"/>
                <a:cs typeface="Times New Roman" panose="02020603050405020304" pitchFamily="18" charset="0"/>
              </a:rPr>
              <a:t>Problem Statement</a:t>
            </a:r>
            <a:endParaRPr lang="en-IN"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The people can receive the proper clinical assistance at the appropriate time if they have access to portable scanners that can be used to check for bacterial or viral pathogens that may cause any health issues or simply to ensure the rate of pathogens.</a:t>
            </a:r>
          </a:p>
          <a:p>
            <a:r>
              <a:rPr lang="en-US" dirty="0" smtClean="0">
                <a:latin typeface="Times New Roman" panose="02020603050405020304" pitchFamily="18" charset="0"/>
                <a:cs typeface="Times New Roman" panose="02020603050405020304" pitchFamily="18" charset="0"/>
              </a:rPr>
              <a:t>Incorporating biosensors into smart watches to find viruses and bacteria. This research journal primarily focuses on the integration of biosensors into smart watches for the purpose of identifying bacteria that may cause health issues</a:t>
            </a:r>
            <a:r>
              <a:rPr lang="en-US" dirty="0" smtClean="0"/>
              <a:t>.</a:t>
            </a:r>
            <a:endParaRPr lang="en-IN" dirty="0"/>
          </a:p>
        </p:txBody>
      </p:sp>
    </p:spTree>
    <p:extLst>
      <p:ext uri="{BB962C8B-B14F-4D97-AF65-F5344CB8AC3E}">
        <p14:creationId xmlns:p14="http://schemas.microsoft.com/office/powerpoint/2010/main" val="164069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This research journal contains the integration of biosensors into smart watches. In which the dial of the smart watch will be detachable and the user can use that watch dial to scan the portion of the skin to measure the bacterial presence.</a:t>
            </a:r>
          </a:p>
          <a:p>
            <a:r>
              <a:rPr lang="en-US" dirty="0" smtClean="0">
                <a:latin typeface="Times New Roman" panose="02020603050405020304" pitchFamily="18" charset="0"/>
                <a:cs typeface="Times New Roman" panose="02020603050405020304" pitchFamily="18" charset="0"/>
              </a:rPr>
              <a:t>In the coming years, wearable biosensors will be the way of the future because they will </a:t>
            </a:r>
            <a:r>
              <a:rPr lang="en-US" dirty="0" err="1" smtClean="0">
                <a:latin typeface="Times New Roman" panose="02020603050405020304" pitchFamily="18" charset="0"/>
                <a:cs typeface="Times New Roman" panose="02020603050405020304" pitchFamily="18" charset="0"/>
              </a:rPr>
              <a:t>revolutionise</a:t>
            </a:r>
            <a:r>
              <a:rPr lang="en-US" dirty="0" smtClean="0">
                <a:latin typeface="Times New Roman" panose="02020603050405020304" pitchFamily="18" charset="0"/>
                <a:cs typeface="Times New Roman" panose="02020603050405020304" pitchFamily="18" charset="0"/>
              </a:rPr>
              <a:t> healthcare and give users quick feedback on a variety of biological indicators, giving them the opportunity to act quickly to control the situation.</a:t>
            </a:r>
          </a:p>
        </p:txBody>
      </p:sp>
      <p:sp>
        <p:nvSpPr>
          <p:cNvPr id="5" name="TextBox 4"/>
          <p:cNvSpPr txBox="1"/>
          <p:nvPr/>
        </p:nvSpPr>
        <p:spPr>
          <a:xfrm>
            <a:off x="4641476" y="1308848"/>
            <a:ext cx="2909045" cy="769441"/>
          </a:xfrm>
          <a:prstGeom prst="rect">
            <a:avLst/>
          </a:prstGeom>
          <a:noFill/>
        </p:spPr>
        <p:txBody>
          <a:bodyPr wrap="square" rtlCol="0">
            <a:spAutoFit/>
          </a:bodyPr>
          <a:lstStyle/>
          <a:p>
            <a:r>
              <a:rPr lang="en-US" sz="4400" u="sng" dirty="0" smtClean="0">
                <a:solidFill>
                  <a:prstClr val="black"/>
                </a:solidFill>
                <a:latin typeface="Times New Roman" panose="02020603050405020304" pitchFamily="18" charset="0"/>
                <a:cs typeface="Times New Roman" panose="02020603050405020304" pitchFamily="18" charset="0"/>
              </a:rPr>
              <a:t>Solution</a:t>
            </a:r>
            <a:endParaRPr lang="en-IN" dirty="0"/>
          </a:p>
        </p:txBody>
      </p:sp>
    </p:spTree>
    <p:extLst>
      <p:ext uri="{BB962C8B-B14F-4D97-AF65-F5344CB8AC3E}">
        <p14:creationId xmlns:p14="http://schemas.microsoft.com/office/powerpoint/2010/main" val="4132900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06" y="170330"/>
            <a:ext cx="6051176" cy="643665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9082" y="170330"/>
            <a:ext cx="5540188" cy="6436658"/>
          </a:xfrm>
          <a:prstGeom prst="rect">
            <a:avLst/>
          </a:prstGeom>
        </p:spPr>
      </p:pic>
    </p:spTree>
    <p:extLst>
      <p:ext uri="{BB962C8B-B14F-4D97-AF65-F5344CB8AC3E}">
        <p14:creationId xmlns:p14="http://schemas.microsoft.com/office/powerpoint/2010/main" val="371343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765" y="242047"/>
            <a:ext cx="11654117" cy="6526306"/>
          </a:xfrm>
          <a:prstGeom prst="rect">
            <a:avLst/>
          </a:prstGeom>
        </p:spPr>
      </p:pic>
    </p:spTree>
    <p:extLst>
      <p:ext uri="{BB962C8B-B14F-4D97-AF65-F5344CB8AC3E}">
        <p14:creationId xmlns:p14="http://schemas.microsoft.com/office/powerpoint/2010/main" val="148869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8" y="155201"/>
            <a:ext cx="11645153" cy="6550399"/>
          </a:xfrm>
          <a:prstGeom prst="rect">
            <a:avLst/>
          </a:prstGeom>
        </p:spPr>
      </p:pic>
      <p:sp>
        <p:nvSpPr>
          <p:cNvPr id="2" name="TextBox 1"/>
          <p:cNvSpPr txBox="1"/>
          <p:nvPr/>
        </p:nvSpPr>
        <p:spPr>
          <a:xfrm>
            <a:off x="10354234" y="6459379"/>
            <a:ext cx="1927413" cy="246221"/>
          </a:xfrm>
          <a:prstGeom prst="rect">
            <a:avLst/>
          </a:prstGeom>
          <a:noFill/>
        </p:spPr>
        <p:txBody>
          <a:bodyPr wrap="square" rtlCol="0">
            <a:spAutoFit/>
          </a:bodyPr>
          <a:lstStyle/>
          <a:p>
            <a:r>
              <a:rPr lang="en-US" sz="1000" dirty="0" err="1" smtClean="0"/>
              <a:t>Credits:</a:t>
            </a:r>
            <a:r>
              <a:rPr lang="en-US" sz="1000" dirty="0" err="1" smtClean="0">
                <a:hlinkClick r:id="rId3"/>
              </a:rPr>
              <a:t>wearablestouse</a:t>
            </a:r>
            <a:r>
              <a:rPr lang="en-US" sz="1000" dirty="0" smtClean="0">
                <a:hlinkClick r:id="rId3"/>
              </a:rPr>
              <a:t>/blog</a:t>
            </a:r>
            <a:endParaRPr lang="en-IN" sz="1000" dirty="0"/>
          </a:p>
        </p:txBody>
      </p:sp>
    </p:spTree>
    <p:extLst>
      <p:ext uri="{BB962C8B-B14F-4D97-AF65-F5344CB8AC3E}">
        <p14:creationId xmlns:p14="http://schemas.microsoft.com/office/powerpoint/2010/main" val="127969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We are incorporating the bio-sensor into wearable technologies with the aid of our research. These </a:t>
            </a:r>
            <a:r>
              <a:rPr lang="en-US" dirty="0" err="1">
                <a:latin typeface="Times New Roman" panose="02020603050405020304" pitchFamily="18" charset="0"/>
                <a:cs typeface="Times New Roman" panose="02020603050405020304" pitchFamily="18" charset="0"/>
              </a:rPr>
              <a:t>wearables</a:t>
            </a:r>
            <a:r>
              <a:rPr lang="en-US" dirty="0">
                <a:latin typeface="Times New Roman" panose="02020603050405020304" pitchFamily="18" charset="0"/>
                <a:cs typeface="Times New Roman" panose="02020603050405020304" pitchFamily="18" charset="0"/>
              </a:rPr>
              <a:t> show promise and are capable of a higher understanding .Wearable devices have evolved gradually with a mix of multiplexed </a:t>
            </a:r>
            <a:r>
              <a:rPr lang="en-US" dirty="0" err="1">
                <a:latin typeface="Times New Roman" panose="02020603050405020304" pitchFamily="18" charset="0"/>
                <a:cs typeface="Times New Roman" panose="02020603050405020304" pitchFamily="18" charset="0"/>
              </a:rPr>
              <a:t>biosensing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These biosensors can be used to create additional innovations by being incorporated into other </a:t>
            </a:r>
            <a:r>
              <a:rPr lang="en-US" dirty="0" err="1" smtClean="0">
                <a:latin typeface="Times New Roman" panose="02020603050405020304" pitchFamily="18" charset="0"/>
                <a:cs typeface="Times New Roman" panose="02020603050405020304" pitchFamily="18" charset="0"/>
              </a:rPr>
              <a:t>wearables</a:t>
            </a:r>
            <a:r>
              <a:rPr lang="en-US" dirty="0" smtClean="0">
                <a:latin typeface="Times New Roman" panose="02020603050405020304" pitchFamily="18" charset="0"/>
                <a:cs typeface="Times New Roman" panose="02020603050405020304" pitchFamily="18" charset="0"/>
              </a:rPr>
              <a:t> like bracelets, tattoos, and clothing. Self-powered wearable biosensors are one such innovation, but the discussion also includes other aspects of health, such as physiological indicators like body motion, temperature, and vital signs.</a:t>
            </a:r>
            <a:r>
              <a:rPr lang="en-IN" dirty="0" smtClean="0">
                <a:latin typeface="Times New Roman" panose="02020603050405020304" pitchFamily="18" charset="0"/>
                <a:cs typeface="Times New Roman" panose="02020603050405020304" pitchFamily="18" charset="0"/>
              </a:rPr>
              <a:t> </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392707" y="1510492"/>
            <a:ext cx="3845858" cy="1046440"/>
          </a:xfrm>
          <a:prstGeom prst="rect">
            <a:avLst/>
          </a:prstGeom>
          <a:noFill/>
        </p:spPr>
        <p:txBody>
          <a:bodyPr wrap="square" rtlCol="0">
            <a:spAutoFit/>
          </a:bodyPr>
          <a:lstStyle/>
          <a:p>
            <a:pPr lvl="0"/>
            <a:r>
              <a:rPr lang="en-US" sz="4400" u="sng" dirty="0">
                <a:solidFill>
                  <a:prstClr val="black"/>
                </a:solidFill>
                <a:latin typeface="Times New Roman" panose="02020603050405020304" pitchFamily="18" charset="0"/>
                <a:cs typeface="Times New Roman" panose="02020603050405020304" pitchFamily="18" charset="0"/>
              </a:rPr>
              <a:t>Innovation</a:t>
            </a:r>
            <a:endParaRPr lang="en-IN" dirty="0">
              <a:solidFill>
                <a:prstClr val="black"/>
              </a:solidFill>
            </a:endParaRPr>
          </a:p>
          <a:p>
            <a:endParaRPr lang="en-IN" dirty="0"/>
          </a:p>
        </p:txBody>
      </p:sp>
    </p:spTree>
    <p:extLst>
      <p:ext uri="{BB962C8B-B14F-4D97-AF65-F5344CB8AC3E}">
        <p14:creationId xmlns:p14="http://schemas.microsoft.com/office/powerpoint/2010/main" val="41838850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153</TotalTime>
  <Words>405</Words>
  <Application>Microsoft Office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Garamond</vt:lpstr>
      <vt:lpstr>Times New Roman</vt:lpstr>
      <vt:lpstr>Organic</vt:lpstr>
      <vt:lpstr>PowerPoint Presentation</vt:lpstr>
      <vt:lpstr>Purpose </vt:lpstr>
      <vt:lpstr>PowerPoint Presentation</vt:lpstr>
      <vt:lpstr>Problem Statement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17</cp:revision>
  <dcterms:created xsi:type="dcterms:W3CDTF">2022-11-17T10:53:15Z</dcterms:created>
  <dcterms:modified xsi:type="dcterms:W3CDTF">2022-11-17T18:31:03Z</dcterms:modified>
</cp:coreProperties>
</file>